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70" r:id="rId7"/>
    <p:sldId id="262" r:id="rId8"/>
    <p:sldId id="261" r:id="rId9"/>
    <p:sldId id="263" r:id="rId10"/>
    <p:sldId id="264" r:id="rId11"/>
    <p:sldId id="273" r:id="rId12"/>
    <p:sldId id="272" r:id="rId13"/>
    <p:sldId id="271" r:id="rId14"/>
    <p:sldId id="265" r:id="rId15"/>
    <p:sldId id="274" r:id="rId16"/>
    <p:sldId id="268" r:id="rId17"/>
    <p:sldId id="267" r:id="rId18"/>
  </p:sldIdLst>
  <p:sldSz cx="9144000" cy="5143500" type="screen16x9"/>
  <p:notesSz cx="6858000" cy="9144000"/>
  <p:embeddedFontLst>
    <p:embeddedFont>
      <p:font typeface="Economica" panose="020B060402020202020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620" y="1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59DEF218-2C7B-6EBA-540A-F1C2E9791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352104DE-1394-BD91-77F0-DF0C7B827E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3CD6F6D1-5EE2-43C7-BD16-817F12F32A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23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A7C94975-2DA9-F204-BA63-88AD8570F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3DDC4006-826B-2D69-56FC-F18991850D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71A75A2A-D2FD-F96D-28C2-844CCA46FE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209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4DDAE632-4D48-AD43-76A7-5A2D3A2D4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508490D6-15FB-3A40-EBB2-47D5671FB4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8E716A37-6CE0-6188-3449-7FA07C6E8C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475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C4FFEFE0-351D-78D8-632A-D8BA80ED1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6475967A-F8E3-2586-2936-A1E27945EF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51B6252E-69BA-708B-C82E-39216C74AA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548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25012240-C9FD-3E58-4CBE-52A912462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>
            <a:extLst>
              <a:ext uri="{FF2B5EF4-FFF2-40B4-BE49-F238E27FC236}">
                <a16:creationId xmlns:a16="http://schemas.microsoft.com/office/drawing/2014/main" id="{663FECB3-9A17-11B3-A388-3F8A99EA4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>
            <a:extLst>
              <a:ext uri="{FF2B5EF4-FFF2-40B4-BE49-F238E27FC236}">
                <a16:creationId xmlns:a16="http://schemas.microsoft.com/office/drawing/2014/main" id="{CD811E5F-D1AD-6CE9-6BF2-6171B4B0CF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370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784669" y="758955"/>
            <a:ext cx="3281100" cy="7996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Програмна система для </a:t>
            </a:r>
            <a:b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взаємодії власників собак</a:t>
            </a:r>
            <a:endParaRPr sz="24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948250" y="3635125"/>
            <a:ext cx="5087400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ПІБ, група            Семененко К.А., ПЗПІ-21-3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Керівник:            доц. </a:t>
            </a:r>
            <a:r>
              <a:rPr lang="uk-UA" dirty="0"/>
              <a:t>к</a:t>
            </a:r>
            <a:r>
              <a:rPr lang="uk" dirty="0"/>
              <a:t>афедри П</a:t>
            </a:r>
            <a:r>
              <a:rPr lang="uk-UA" dirty="0"/>
              <a:t>І</a:t>
            </a:r>
            <a:r>
              <a:rPr lang="uk" dirty="0"/>
              <a:t>, Вечур О.В.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24 червня 2025</a:t>
            </a: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3AA133-2EA6-619B-CF6D-7ECE31F80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384" y="678302"/>
            <a:ext cx="4058947" cy="41471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4BA8A03F-EB85-53A7-7621-03007C7AB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FDFF7C63-597B-87A3-B0C9-EFF43ED31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</a:t>
            </a:r>
            <a:endParaRPr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6E114928-6FDA-CA96-31E6-19552DC857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FEC0D4-69CE-7DE3-7957-E4DF60B6B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9754C-A878-921E-2B49-5F8CA081F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303" y="701517"/>
            <a:ext cx="7018808" cy="37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50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01EBD9F7-9B1A-15C5-7861-5FA10917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4A154C02-8169-7FBB-531C-CD2217F7D2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</a:t>
            </a:r>
            <a:endParaRPr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927ABB2D-C40F-57C2-BB36-65AB8C4CCF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94D1B7-7E07-060A-062F-E8BFB19752CC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C4A8C2-2617-3441-5FC9-A80774C2F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315" y="643618"/>
            <a:ext cx="7035198" cy="42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85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9FECE6A8-A1DA-1013-1686-8AF2A0564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33E2293A-F302-F271-EF6B-232E07D891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</a:t>
            </a:r>
            <a:endParaRPr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CFD75E59-9D96-ADD8-7857-3C0C93561A8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AA7415-F0BE-C647-24E1-573E8D38FDE3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518E5-D29B-7519-701E-2C52590DC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987" y="696872"/>
            <a:ext cx="6016872" cy="424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14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3A8A6-A1B7-1A35-54AA-B338DCAC7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1" y="898635"/>
            <a:ext cx="1498875" cy="3165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2F0875-0845-4C8E-2792-93BC50003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732" y="898635"/>
            <a:ext cx="1501560" cy="3165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566148-5106-D7EA-031A-310EA612B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217" y="898635"/>
            <a:ext cx="1498875" cy="31386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44460A-90EB-A8AB-3D67-7E5CB40AF5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0318" y="898635"/>
            <a:ext cx="1498875" cy="31108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E656F2BC-519E-6CB5-8F66-C68E9681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2E00CF59-606D-FE4F-0416-D263C2001B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06139458-49E3-1036-6104-CD64BE63C0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BFE520-D52B-A6F1-34E8-38EF2DB55743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3B653B-E6F4-8E55-034D-5C920922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40" y="1011677"/>
            <a:ext cx="1427331" cy="3045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C5613D-2DF5-8D30-1C89-6F82CB3CB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206" y="1011677"/>
            <a:ext cx="1427331" cy="3033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8FDB5A-32E2-1423-9689-0CE2B602E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6798" y="1011677"/>
            <a:ext cx="1427331" cy="30123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A153BF-FA69-D5F6-9DC0-F85600A12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9390" y="1011677"/>
            <a:ext cx="1429937" cy="29990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8654BD-13F3-D347-4C0A-79FA7F1C1D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909" y="1016303"/>
            <a:ext cx="1427331" cy="30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43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Тестування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35FA64-EC7D-5749-7A0F-404A8C534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015911"/>
              </p:ext>
            </p:extLst>
          </p:nvPr>
        </p:nvGraphicFramePr>
        <p:xfrm>
          <a:off x="534976" y="687681"/>
          <a:ext cx="8054076" cy="3646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400">
                  <a:extLst>
                    <a:ext uri="{9D8B030D-6E8A-4147-A177-3AD203B41FA5}">
                      <a16:colId xmlns:a16="http://schemas.microsoft.com/office/drawing/2014/main" val="4232330957"/>
                    </a:ext>
                  </a:extLst>
                </a:gridCol>
                <a:gridCol w="1579088">
                  <a:extLst>
                    <a:ext uri="{9D8B030D-6E8A-4147-A177-3AD203B41FA5}">
                      <a16:colId xmlns:a16="http://schemas.microsoft.com/office/drawing/2014/main" val="489355807"/>
                    </a:ext>
                  </a:extLst>
                </a:gridCol>
                <a:gridCol w="2944191">
                  <a:extLst>
                    <a:ext uri="{9D8B030D-6E8A-4147-A177-3AD203B41FA5}">
                      <a16:colId xmlns:a16="http://schemas.microsoft.com/office/drawing/2014/main" val="539447130"/>
                    </a:ext>
                  </a:extLst>
                </a:gridCol>
                <a:gridCol w="2086201">
                  <a:extLst>
                    <a:ext uri="{9D8B030D-6E8A-4147-A177-3AD203B41FA5}">
                      <a16:colId xmlns:a16="http://schemas.microsoft.com/office/drawing/2014/main" val="2085342366"/>
                    </a:ext>
                  </a:extLst>
                </a:gridCol>
                <a:gridCol w="805196">
                  <a:extLst>
                    <a:ext uri="{9D8B030D-6E8A-4147-A177-3AD203B41FA5}">
                      <a16:colId xmlns:a16="http://schemas.microsoft.com/office/drawing/2014/main" val="1397266730"/>
                    </a:ext>
                  </a:extLst>
                </a:gridCol>
              </a:tblGrid>
              <a:tr h="506752">
                <a:tc>
                  <a:txBody>
                    <a:bodyPr/>
                    <a:lstStyle/>
                    <a:p>
                      <a:r>
                        <a:rPr lang="en-US" dirty="0"/>
                        <a:t>№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/>
                        <a:t>Функціональність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/>
                        <a:t>Тестовий сценарій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/>
                        <a:t>Очікуваний результат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Статус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483206"/>
                  </a:ext>
                </a:extLst>
              </a:tr>
              <a:tr h="599323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Реєстрація користувача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Створити нового користувача з валідними даними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/>
                        <a:t>Користувач успішно зареєстрований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520018"/>
                  </a:ext>
                </a:extLst>
              </a:tr>
              <a:tr h="599323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Авторизація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Увійти з правильним email і паролем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Отримано </a:t>
                      </a:r>
                      <a:r>
                        <a:rPr lang="en-US" dirty="0"/>
                        <a:t>JWT-</a:t>
                      </a:r>
                      <a:r>
                        <a:rPr lang="uk-UA" dirty="0"/>
                        <a:t>токен, вхід успішний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398759"/>
                  </a:ext>
                </a:extLst>
              </a:tr>
              <a:tr h="599323">
                <a:tc>
                  <a:txBody>
                    <a:bodyPr/>
                    <a:lstStyle/>
                    <a:p>
                      <a:r>
                        <a:rPr lang="uk-UA" dirty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Swipe-</a:t>
                      </a:r>
                      <a:r>
                        <a:rPr lang="uk-UA" dirty="0"/>
                        <a:t>механізм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Зробити свайп вправо по профілю іншого користувача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Запис про вподобання збережено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885747"/>
                  </a:ext>
                </a:extLst>
              </a:tr>
              <a:tr h="715415">
                <a:tc>
                  <a:txBody>
                    <a:bodyPr/>
                    <a:lstStyle/>
                    <a:p>
                      <a:r>
                        <a:rPr lang="uk-UA" dirty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Геолокаційний пошук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Отримати список користувачів у радіусі 5 км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Повернуто релевантний список профілів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5891883"/>
                  </a:ext>
                </a:extLst>
              </a:tr>
              <a:tr h="599323">
                <a:tc>
                  <a:txBody>
                    <a:bodyPr/>
                    <a:lstStyle/>
                    <a:p>
                      <a:r>
                        <a:rPr lang="uk-UA" dirty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Завантаження зображення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Завантажити фото користувача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Фото збережено у Azure Blob Storage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3350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715390"/>
            <a:ext cx="8520600" cy="3724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indent="0">
              <a:lnSpc>
                <a:spcPct val="170000"/>
              </a:lnSpc>
              <a:spcBef>
                <a:spcPts val="1500"/>
              </a:spcBef>
              <a:buNone/>
            </a:pPr>
            <a:r>
              <a:rPr lang="uk-UA" b="1" dirty="0">
                <a:solidFill>
                  <a:srgbClr val="0D0D0D"/>
                </a:solidFill>
                <a:highlight>
                  <a:srgbClr val="FFFFFF"/>
                </a:highlight>
              </a:rPr>
              <a:t>Поточне використання:</a:t>
            </a:r>
            <a:b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</a:b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Платформа для знайомств і взаємодії власників собак, організації подій та спілкування в реальному часі</a:t>
            </a:r>
          </a:p>
          <a:p>
            <a:pPr marL="0" indent="0">
              <a:lnSpc>
                <a:spcPct val="170000"/>
              </a:lnSpc>
              <a:spcBef>
                <a:spcPts val="1500"/>
              </a:spcBef>
              <a:buNone/>
            </a:pPr>
            <a:r>
              <a:rPr lang="uk-UA" b="1" dirty="0">
                <a:solidFill>
                  <a:srgbClr val="0D0D0D"/>
                </a:solidFill>
                <a:highlight>
                  <a:srgbClr val="FFFFFF"/>
                </a:highlight>
              </a:rPr>
              <a:t>Перспективи розвитку:</a:t>
            </a:r>
            <a:b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</a:b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Масштабування системи на інші міста та регіони, додавання нових функцій (наприклад, партнерські сервіси, аналітика, вебклієнт)</a:t>
            </a:r>
          </a:p>
          <a:p>
            <a:pPr marL="0" indent="0">
              <a:lnSpc>
                <a:spcPct val="160000"/>
              </a:lnSpc>
              <a:spcBef>
                <a:spcPts val="1500"/>
              </a:spcBef>
              <a:buNone/>
            </a:pPr>
            <a:r>
              <a:rPr lang="uk-UA" b="1" dirty="0">
                <a:solidFill>
                  <a:srgbClr val="0D0D0D"/>
                </a:solidFill>
                <a:highlight>
                  <a:srgbClr val="FFFFFF"/>
                </a:highlight>
              </a:rPr>
              <a:t>Інтеграція з міською інфраструктурою:</a:t>
            </a:r>
            <a:b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</a:b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ідображення парків, ветеринарних клінік, місць для вигулу, можливість співпраці з муніципалітетами</a:t>
            </a: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Мета 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-RU" dirty="0"/>
              <a:t>Мета: розробка програмної системи для взаємодії власників собак, що включає мобільний застосунок і бекенд.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-RU" dirty="0"/>
              <a:t>Актуальність: відсутність зручного рішення для пошуку однодумців для вигулу собак, спілкування та організації подій.</a:t>
            </a:r>
            <a:endParaRPr lang="ru-RU" dirty="0"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</a:t>
            </a:r>
            <a:endParaRPr sz="3200"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7AD6001-84F2-A9C9-2FC9-AE0E49551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636497"/>
              </p:ext>
            </p:extLst>
          </p:nvPr>
        </p:nvGraphicFramePr>
        <p:xfrm>
          <a:off x="478247" y="855776"/>
          <a:ext cx="8091888" cy="309191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11486">
                  <a:extLst>
                    <a:ext uri="{9D8B030D-6E8A-4147-A177-3AD203B41FA5}">
                      <a16:colId xmlns:a16="http://schemas.microsoft.com/office/drawing/2014/main" val="3119613690"/>
                    </a:ext>
                  </a:extLst>
                </a:gridCol>
                <a:gridCol w="1011486">
                  <a:extLst>
                    <a:ext uri="{9D8B030D-6E8A-4147-A177-3AD203B41FA5}">
                      <a16:colId xmlns:a16="http://schemas.microsoft.com/office/drawing/2014/main" val="3970596501"/>
                    </a:ext>
                  </a:extLst>
                </a:gridCol>
                <a:gridCol w="1011486">
                  <a:extLst>
                    <a:ext uri="{9D8B030D-6E8A-4147-A177-3AD203B41FA5}">
                      <a16:colId xmlns:a16="http://schemas.microsoft.com/office/drawing/2014/main" val="2481505362"/>
                    </a:ext>
                  </a:extLst>
                </a:gridCol>
                <a:gridCol w="1011486">
                  <a:extLst>
                    <a:ext uri="{9D8B030D-6E8A-4147-A177-3AD203B41FA5}">
                      <a16:colId xmlns:a16="http://schemas.microsoft.com/office/drawing/2014/main" val="2886822022"/>
                    </a:ext>
                  </a:extLst>
                </a:gridCol>
                <a:gridCol w="1011486">
                  <a:extLst>
                    <a:ext uri="{9D8B030D-6E8A-4147-A177-3AD203B41FA5}">
                      <a16:colId xmlns:a16="http://schemas.microsoft.com/office/drawing/2014/main" val="1091068453"/>
                    </a:ext>
                  </a:extLst>
                </a:gridCol>
                <a:gridCol w="1011486">
                  <a:extLst>
                    <a:ext uri="{9D8B030D-6E8A-4147-A177-3AD203B41FA5}">
                      <a16:colId xmlns:a16="http://schemas.microsoft.com/office/drawing/2014/main" val="686384050"/>
                    </a:ext>
                  </a:extLst>
                </a:gridCol>
                <a:gridCol w="1011486">
                  <a:extLst>
                    <a:ext uri="{9D8B030D-6E8A-4147-A177-3AD203B41FA5}">
                      <a16:colId xmlns:a16="http://schemas.microsoft.com/office/drawing/2014/main" val="1959961558"/>
                    </a:ext>
                  </a:extLst>
                </a:gridCol>
                <a:gridCol w="1011486">
                  <a:extLst>
                    <a:ext uri="{9D8B030D-6E8A-4147-A177-3AD203B41FA5}">
                      <a16:colId xmlns:a16="http://schemas.microsoft.com/office/drawing/2014/main" val="1018202717"/>
                    </a:ext>
                  </a:extLst>
                </a:gridCol>
              </a:tblGrid>
              <a:tr h="458061">
                <a:tc>
                  <a:txBody>
                    <a:bodyPr/>
                    <a:lstStyle/>
                    <a:p>
                      <a:r>
                        <a:rPr lang="uk-UA" sz="1050" b="1" dirty="0"/>
                        <a:t>Платформа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uk-UA" sz="1050" b="1" dirty="0"/>
                        <a:t>Локалізація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uk-UA" sz="1050" b="1" dirty="0"/>
                        <a:t>Платформи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Swipe‑</a:t>
                      </a:r>
                      <a:r>
                        <a:rPr lang="uk-UA" sz="1050" b="1" dirty="0"/>
                        <a:t>матчінг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uk-UA" sz="1050" b="1"/>
                        <a:t>Як тільки </a:t>
                      </a:r>
                      <a:r>
                        <a:rPr lang="en-US" sz="1050" b="1"/>
                        <a:t>match – </a:t>
                      </a:r>
                      <a:r>
                        <a:rPr lang="uk-UA" sz="1050" b="1"/>
                        <a:t>чат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uk-UA" sz="1050" b="1" dirty="0"/>
                        <a:t>Події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uk-UA" sz="1050" b="1" dirty="0"/>
                        <a:t>Інтерактивна карта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uk-UA" sz="1050" b="1" dirty="0"/>
                        <a:t>Коментарі</a:t>
                      </a:r>
                    </a:p>
                  </a:txBody>
                  <a:tcPr marL="46374" marR="46374" marT="23187" marB="23187" anchor="ctr"/>
                </a:tc>
                <a:extLst>
                  <a:ext uri="{0D108BD9-81ED-4DB2-BD59-A6C34878D82A}">
                    <a16:rowId xmlns:a16="http://schemas.microsoft.com/office/drawing/2014/main" val="73852086"/>
                  </a:ext>
                </a:extLst>
              </a:tr>
              <a:tr h="858864">
                <a:tc>
                  <a:txBody>
                    <a:bodyPr/>
                    <a:lstStyle/>
                    <a:p>
                      <a:r>
                        <a:rPr lang="en-US" sz="1050" b="1" dirty="0" err="1"/>
                        <a:t>BarkHappy</a:t>
                      </a:r>
                      <a:r>
                        <a:rPr lang="en-US" sz="1050" dirty="0"/>
                        <a:t> (</a:t>
                      </a:r>
                      <a:r>
                        <a:rPr lang="uk-UA" sz="1050" dirty="0"/>
                        <a:t>США)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🇬🇧 </a:t>
                      </a:r>
                      <a:r>
                        <a:rPr lang="uk-UA" sz="1050" dirty="0"/>
                        <a:t>Англ.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iOS, Android*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❌ </a:t>
                      </a:r>
                      <a:r>
                        <a:rPr lang="uk-UA" sz="1050"/>
                        <a:t>Немає свайпу (немає </a:t>
                      </a:r>
                      <a:r>
                        <a:rPr lang="en-US" sz="1050"/>
                        <a:t>match logic)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✅ </a:t>
                      </a:r>
                      <a:r>
                        <a:rPr lang="uk-UA" sz="1050" dirty="0"/>
                        <a:t>Меседжинг</a:t>
                      </a:r>
                      <a:endParaRPr lang="en-US" sz="1050" dirty="0"/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✅ </a:t>
                      </a:r>
                      <a:r>
                        <a:rPr lang="uk-UA" sz="1050"/>
                        <a:t>Події, </a:t>
                      </a:r>
                      <a:r>
                        <a:rPr lang="en-US" sz="1050"/>
                        <a:t>play‑dates 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✅ Map </a:t>
                      </a:r>
                      <a:r>
                        <a:rPr lang="uk-UA" sz="1050"/>
                        <a:t>місць 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*але офіційно мобільна підтримка зупинена в 2025 </a:t>
                      </a:r>
                    </a:p>
                  </a:txBody>
                  <a:tcPr marL="46374" marR="46374" marT="23187" marB="23187" anchor="ctr"/>
                </a:tc>
                <a:extLst>
                  <a:ext uri="{0D108BD9-81ED-4DB2-BD59-A6C34878D82A}">
                    <a16:rowId xmlns:a16="http://schemas.microsoft.com/office/drawing/2014/main" val="331271003"/>
                  </a:ext>
                </a:extLst>
              </a:tr>
              <a:tr h="591662">
                <a:tc>
                  <a:txBody>
                    <a:bodyPr/>
                    <a:lstStyle/>
                    <a:p>
                      <a:r>
                        <a:rPr lang="en-US" sz="1050" b="1" dirty="0"/>
                        <a:t>Meet My Dog</a:t>
                      </a:r>
                      <a:endParaRPr lang="en-US" sz="1050" dirty="0"/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🇬🇧 </a:t>
                      </a:r>
                      <a:r>
                        <a:rPr lang="uk-UA" sz="1050"/>
                        <a:t>Англ.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iOS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❌ </a:t>
                      </a:r>
                      <a:r>
                        <a:rPr lang="uk-UA" sz="1050"/>
                        <a:t>Немає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❌ </a:t>
                      </a:r>
                      <a:r>
                        <a:rPr lang="uk-UA" sz="1050"/>
                        <a:t>Немає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❌ </a:t>
                      </a:r>
                      <a:r>
                        <a:rPr lang="uk-UA" sz="1050"/>
                        <a:t>Немає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❌ </a:t>
                      </a:r>
                      <a:r>
                        <a:rPr lang="uk-UA" sz="1050"/>
                        <a:t>Немає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uk-UA" sz="1050"/>
                        <a:t>Мінімальний функціонал</a:t>
                      </a:r>
                    </a:p>
                  </a:txBody>
                  <a:tcPr marL="46374" marR="46374" marT="23187" marB="23187" anchor="ctr"/>
                </a:tc>
                <a:extLst>
                  <a:ext uri="{0D108BD9-81ED-4DB2-BD59-A6C34878D82A}">
                    <a16:rowId xmlns:a16="http://schemas.microsoft.com/office/drawing/2014/main" val="1216623886"/>
                  </a:ext>
                </a:extLst>
              </a:tr>
              <a:tr h="458061">
                <a:tc>
                  <a:txBody>
                    <a:bodyPr/>
                    <a:lstStyle/>
                    <a:p>
                      <a:r>
                        <a:rPr lang="en-US" sz="1050" b="1" dirty="0"/>
                        <a:t>Facebook, Telegram</a:t>
                      </a:r>
                      <a:endParaRPr lang="en-US" sz="1050" dirty="0"/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🌍 </a:t>
                      </a:r>
                      <a:r>
                        <a:rPr lang="uk-UA" sz="1050"/>
                        <a:t>Будь-яка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uk-UA" sz="1050"/>
                        <a:t>Веб, мобайл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❌ </a:t>
                      </a:r>
                      <a:r>
                        <a:rPr lang="uk-UA" sz="1050"/>
                        <a:t>Немає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✅ </a:t>
                      </a:r>
                      <a:r>
                        <a:rPr lang="uk-UA" sz="1050" dirty="0"/>
                        <a:t>Чат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❌ </a:t>
                      </a:r>
                      <a:r>
                        <a:rPr lang="uk-UA" sz="1050"/>
                        <a:t>Немає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❌ </a:t>
                      </a:r>
                      <a:r>
                        <a:rPr lang="uk-UA" sz="1050"/>
                        <a:t>Немає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uk-UA" sz="1050" dirty="0"/>
                        <a:t>Без фільтрів, геолокації</a:t>
                      </a:r>
                    </a:p>
                  </a:txBody>
                  <a:tcPr marL="46374" marR="46374" marT="23187" marB="23187" anchor="ctr"/>
                </a:tc>
                <a:extLst>
                  <a:ext uri="{0D108BD9-81ED-4DB2-BD59-A6C34878D82A}">
                    <a16:rowId xmlns:a16="http://schemas.microsoft.com/office/drawing/2014/main" val="3043294287"/>
                  </a:ext>
                </a:extLst>
              </a:tr>
              <a:tr h="725263">
                <a:tc>
                  <a:txBody>
                    <a:bodyPr/>
                    <a:lstStyle/>
                    <a:p>
                      <a:r>
                        <a:rPr lang="uk-UA" sz="1050" b="1"/>
                        <a:t>Запропонована система</a:t>
                      </a:r>
                      <a:endParaRPr lang="uk-UA" sz="1050"/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🇺🇦/🇬🇧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iOS, Android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✅ </a:t>
                      </a:r>
                      <a:r>
                        <a:rPr lang="uk-UA" sz="1050"/>
                        <a:t>Є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✅ </a:t>
                      </a:r>
                      <a:r>
                        <a:rPr lang="uk-UA" sz="1050"/>
                        <a:t>Є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✅ </a:t>
                      </a:r>
                      <a:r>
                        <a:rPr lang="uk-UA" sz="1050" dirty="0"/>
                        <a:t>Є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✅ </a:t>
                      </a:r>
                      <a:r>
                        <a:rPr lang="uk-UA" sz="1050" dirty="0"/>
                        <a:t>Є</a:t>
                      </a:r>
                    </a:p>
                  </a:txBody>
                  <a:tcPr marL="46374" marR="46374" marT="23187" marB="23187" anchor="ctr"/>
                </a:tc>
                <a:tc>
                  <a:txBody>
                    <a:bodyPr/>
                    <a:lstStyle/>
                    <a:p>
                      <a:r>
                        <a:rPr lang="ru-RU" sz="1050" dirty="0"/>
                        <a:t>Повна адаптація під українські потреби</a:t>
                      </a:r>
                    </a:p>
                  </a:txBody>
                  <a:tcPr marL="46374" marR="46374" marT="23187" marB="23187" anchor="ctr"/>
                </a:tc>
                <a:extLst>
                  <a:ext uri="{0D108BD9-81ED-4DB2-BD59-A6C34878D82A}">
                    <a16:rowId xmlns:a16="http://schemas.microsoft.com/office/drawing/2014/main" val="54242763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задачі та опис системи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Проблема: неструктурована взаємодія власників собак у міському середовищі.</a:t>
            </a:r>
            <a:endParaRPr lang="en-US" dirty="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Очікувані результати: мультиплатформенна система з реєстрацією, swipe-логікою, чатами, подіями та мапою.</a:t>
            </a:r>
            <a:endParaRPr lang="ru-RU" dirty="0">
              <a:latin typeface="Economica" panose="020B0604020202020204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911C2E3-E680-461F-AA94-96B660005668}"/>
              </a:ext>
            </a:extLst>
          </p:cNvPr>
          <p:cNvSpPr/>
          <p:nvPr/>
        </p:nvSpPr>
        <p:spPr>
          <a:xfrm>
            <a:off x="179727" y="754101"/>
            <a:ext cx="4622450" cy="24557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Вибір технологій розробки </a:t>
            </a:r>
            <a:endParaRPr sz="3200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pic>
        <p:nvPicPr>
          <p:cNvPr id="6" name="Picture 5" descr="A green logo with a black background&#10;&#10;AI-generated content may be incorrect.">
            <a:extLst>
              <a:ext uri="{FF2B5EF4-FFF2-40B4-BE49-F238E27FC236}">
                <a16:creationId xmlns:a16="http://schemas.microsoft.com/office/drawing/2014/main" id="{13B09E23-1E6F-D212-E101-C16476C77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120" y="2001735"/>
            <a:ext cx="1775688" cy="932236"/>
          </a:xfrm>
          <a:prstGeom prst="rect">
            <a:avLst/>
          </a:prstGeom>
        </p:spPr>
      </p:pic>
      <p:pic>
        <p:nvPicPr>
          <p:cNvPr id="8" name="Picture 7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77453BB7-F109-06D3-6E0D-8FFDEC4B8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400" y="1842405"/>
            <a:ext cx="902976" cy="902976"/>
          </a:xfrm>
          <a:prstGeom prst="rect">
            <a:avLst/>
          </a:prstGeom>
        </p:spPr>
      </p:pic>
      <p:pic>
        <p:nvPicPr>
          <p:cNvPr id="13" name="Picture 12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FF589A7F-F21A-6510-0B30-FBC4D73EC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376" y="754101"/>
            <a:ext cx="1976533" cy="830501"/>
          </a:xfrm>
          <a:prstGeom prst="rect">
            <a:avLst/>
          </a:prstGeom>
        </p:spPr>
      </p:pic>
      <p:pic>
        <p:nvPicPr>
          <p:cNvPr id="15" name="Picture 14" descr="A logo of a red box&#10;&#10;AI-generated content may be incorrect.">
            <a:extLst>
              <a:ext uri="{FF2B5EF4-FFF2-40B4-BE49-F238E27FC236}">
                <a16:creationId xmlns:a16="http://schemas.microsoft.com/office/drawing/2014/main" id="{365194EF-5611-DB2A-CDCD-A2CFA44BE78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642" t="27216" r="10071" b="26352"/>
          <a:stretch/>
        </p:blipFill>
        <p:spPr>
          <a:xfrm>
            <a:off x="2588726" y="1062595"/>
            <a:ext cx="1529092" cy="596965"/>
          </a:xfrm>
          <a:prstGeom prst="rect">
            <a:avLst/>
          </a:prstGeom>
        </p:spPr>
      </p:pic>
      <p:pic>
        <p:nvPicPr>
          <p:cNvPr id="17" name="Picture 16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339DC430-5215-3E24-099B-AE44B0F3F7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6740" y="4098578"/>
            <a:ext cx="2612836" cy="754253"/>
          </a:xfrm>
          <a:prstGeom prst="rect">
            <a:avLst/>
          </a:prstGeom>
        </p:spPr>
      </p:pic>
      <p:pic>
        <p:nvPicPr>
          <p:cNvPr id="19" name="Picture 18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FB0C5245-1E21-6867-AD30-FFF07285F2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69" y="3220419"/>
            <a:ext cx="2612837" cy="624475"/>
          </a:xfrm>
          <a:prstGeom prst="rect">
            <a:avLst/>
          </a:prstGeom>
        </p:spPr>
      </p:pic>
      <p:pic>
        <p:nvPicPr>
          <p:cNvPr id="21" name="Picture 20" descr="A blue and white elephant&#10;&#10;AI-generated content may be incorrect.">
            <a:extLst>
              <a:ext uri="{FF2B5EF4-FFF2-40B4-BE49-F238E27FC236}">
                <a16:creationId xmlns:a16="http://schemas.microsoft.com/office/drawing/2014/main" id="{DC7404AB-9A03-C6D2-00E6-3329BB5CD5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5798" y="1171234"/>
            <a:ext cx="554002" cy="571084"/>
          </a:xfrm>
          <a:prstGeom prst="rect">
            <a:avLst/>
          </a:prstGeom>
        </p:spPr>
      </p:pic>
      <p:pic>
        <p:nvPicPr>
          <p:cNvPr id="25" name="Picture 24" descr="A blue hexagon on a black background&#10;&#10;AI-generated content may be incorrect.">
            <a:extLst>
              <a:ext uri="{FF2B5EF4-FFF2-40B4-BE49-F238E27FC236}">
                <a16:creationId xmlns:a16="http://schemas.microsoft.com/office/drawing/2014/main" id="{9F7EC326-EA03-E8AF-5FA1-DB2214E56F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6977" y="1571710"/>
            <a:ext cx="2127873" cy="141858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33F6C51-7E37-5426-A008-6FFCEBAFE87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357643" y="1584602"/>
            <a:ext cx="878445" cy="49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95FD50-16BA-A8F1-E927-40BB4D4DE9DE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2739274" y="1659560"/>
            <a:ext cx="613998" cy="41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01CB0D-F50D-61C6-2EE1-A34C88A68666}"/>
              </a:ext>
            </a:extLst>
          </p:cNvPr>
          <p:cNvCxnSpPr>
            <a:stCxn id="8" idx="2"/>
            <a:endCxn id="17" idx="0"/>
          </p:cNvCxnSpPr>
          <p:nvPr/>
        </p:nvCxnSpPr>
        <p:spPr>
          <a:xfrm flipH="1">
            <a:off x="5543158" y="2745381"/>
            <a:ext cx="788730" cy="1353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48D3E8-E995-F8E6-8D85-80F79E47B1EA}"/>
              </a:ext>
            </a:extLst>
          </p:cNvPr>
          <p:cNvCxnSpPr>
            <a:cxnSpLocks/>
            <a:stCxn id="6" idx="2"/>
            <a:endCxn id="17" idx="1"/>
          </p:cNvCxnSpPr>
          <p:nvPr/>
        </p:nvCxnSpPr>
        <p:spPr>
          <a:xfrm>
            <a:off x="2479964" y="2933971"/>
            <a:ext cx="1756776" cy="1541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B1FADB-2A0F-DF45-A504-975EB2493F0A}"/>
              </a:ext>
            </a:extLst>
          </p:cNvPr>
          <p:cNvCxnSpPr>
            <a:stCxn id="8" idx="1"/>
            <a:endCxn id="6" idx="3"/>
          </p:cNvCxnSpPr>
          <p:nvPr/>
        </p:nvCxnSpPr>
        <p:spPr>
          <a:xfrm flipH="1">
            <a:off x="3367808" y="2293893"/>
            <a:ext cx="2512592" cy="173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3EE7D9A0-07C3-EBBA-F375-589B078E2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>
            <a:extLst>
              <a:ext uri="{FF2B5EF4-FFF2-40B4-BE49-F238E27FC236}">
                <a16:creationId xmlns:a16="http://schemas.microsoft.com/office/drawing/2014/main" id="{3A044A12-9C46-4172-A3B4-02A7837C3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Вибір технологій розробки </a:t>
            </a:r>
            <a:endParaRPr sz="3200" dirty="0"/>
          </a:p>
        </p:txBody>
      </p:sp>
      <p:pic>
        <p:nvPicPr>
          <p:cNvPr id="94" name="Google Shape;94;p17">
            <a:extLst>
              <a:ext uri="{FF2B5EF4-FFF2-40B4-BE49-F238E27FC236}">
                <a16:creationId xmlns:a16="http://schemas.microsoft.com/office/drawing/2014/main" id="{93CC14B1-48E5-A680-642D-11E2330164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299F89-3507-5199-0976-E0162307482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3771D-9257-13D1-79BB-3497CC57544A}"/>
              </a:ext>
            </a:extLst>
          </p:cNvPr>
          <p:cNvSpPr txBox="1"/>
          <p:nvPr/>
        </p:nvSpPr>
        <p:spPr>
          <a:xfrm>
            <a:off x="268924" y="880439"/>
            <a:ext cx="8563375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uk-UA" b="1" dirty="0"/>
              <a:t>Вибір бекенд технології</a:t>
            </a:r>
          </a:p>
          <a:p>
            <a:pPr>
              <a:buNone/>
            </a:pPr>
            <a:r>
              <a:rPr lang="uk-UA" dirty="0"/>
              <a:t>Використання </a:t>
            </a:r>
            <a:r>
              <a:rPr lang="en-US" dirty="0"/>
              <a:t>Java </a:t>
            </a:r>
            <a:r>
              <a:rPr lang="uk-UA" dirty="0"/>
              <a:t>з фреймворком </a:t>
            </a:r>
            <a:r>
              <a:rPr lang="en-US" dirty="0"/>
              <a:t>Spring Boot </a:t>
            </a:r>
            <a:r>
              <a:rPr lang="uk-UA" dirty="0"/>
              <a:t>забезпечує модульність, масштабованість і сумісність із сучасними </a:t>
            </a:r>
            <a:r>
              <a:rPr lang="en-US" dirty="0"/>
              <a:t>DevOps </a:t>
            </a:r>
            <a:r>
              <a:rPr lang="uk-UA" dirty="0"/>
              <a:t>інструментами.</a:t>
            </a:r>
          </a:p>
          <a:p>
            <a:pPr>
              <a:buNone/>
            </a:pPr>
            <a:endParaRPr lang="uk-UA" dirty="0"/>
          </a:p>
          <a:p>
            <a:pPr>
              <a:lnSpc>
                <a:spcPct val="150000"/>
              </a:lnSpc>
              <a:buNone/>
            </a:pPr>
            <a:r>
              <a:rPr lang="uk-UA" b="1" dirty="0"/>
              <a:t>Мобільна платформа</a:t>
            </a:r>
          </a:p>
          <a:p>
            <a:pPr>
              <a:buNone/>
            </a:pPr>
            <a:r>
              <a:rPr lang="en-US" dirty="0"/>
              <a:t>Flutter </a:t>
            </a:r>
            <a:r>
              <a:rPr lang="uk-UA" dirty="0"/>
              <a:t>на мові </a:t>
            </a:r>
            <a:r>
              <a:rPr lang="en-US" dirty="0"/>
              <a:t>Dart </a:t>
            </a:r>
            <a:r>
              <a:rPr lang="uk-UA" dirty="0"/>
              <a:t>дозволяє створювати кросплатформенні нативні інтерфейси для </a:t>
            </a:r>
            <a:r>
              <a:rPr lang="en-US" dirty="0"/>
              <a:t>Android </a:t>
            </a:r>
            <a:r>
              <a:rPr lang="uk-UA" dirty="0"/>
              <a:t>та </a:t>
            </a:r>
            <a:r>
              <a:rPr lang="en-US" dirty="0"/>
              <a:t>iOS </a:t>
            </a:r>
            <a:r>
              <a:rPr lang="uk-UA" dirty="0"/>
              <a:t>з єдиної кодової бази.</a:t>
            </a:r>
          </a:p>
          <a:p>
            <a:pPr>
              <a:buNone/>
            </a:pPr>
            <a:endParaRPr lang="uk-UA" dirty="0"/>
          </a:p>
          <a:p>
            <a:pPr>
              <a:lnSpc>
                <a:spcPct val="150000"/>
              </a:lnSpc>
              <a:buNone/>
            </a:pPr>
            <a:r>
              <a:rPr lang="uk-UA" b="1" dirty="0"/>
              <a:t>Інфраструктура та бази даних</a:t>
            </a:r>
          </a:p>
          <a:p>
            <a:r>
              <a:rPr lang="uk-UA" dirty="0"/>
              <a:t>Реляційна база даних </a:t>
            </a:r>
            <a:r>
              <a:rPr lang="en-US" dirty="0"/>
              <a:t>PostgreSQL </a:t>
            </a:r>
            <a:r>
              <a:rPr lang="uk-UA" dirty="0"/>
              <a:t>з </a:t>
            </a:r>
            <a:r>
              <a:rPr lang="en-US" dirty="0" err="1"/>
              <a:t>PostGIS</a:t>
            </a:r>
            <a:r>
              <a:rPr lang="en-US" dirty="0"/>
              <a:t> </a:t>
            </a:r>
            <a:r>
              <a:rPr lang="uk-UA" dirty="0"/>
              <a:t>для геопросторових даних, </a:t>
            </a:r>
            <a:r>
              <a:rPr lang="en-US" dirty="0"/>
              <a:t>Microsoft Azure </a:t>
            </a:r>
            <a:r>
              <a:rPr lang="uk-UA" dirty="0"/>
              <a:t>для хмарної інфраструктури та </a:t>
            </a:r>
            <a:r>
              <a:rPr lang="en-US" dirty="0"/>
              <a:t>Docker</a:t>
            </a:r>
            <a:r>
              <a:rPr lang="uk-UA" dirty="0"/>
              <a:t> для контейнеризації.</a:t>
            </a:r>
          </a:p>
        </p:txBody>
      </p:sp>
    </p:spTree>
    <p:extLst>
      <p:ext uri="{BB962C8B-B14F-4D97-AF65-F5344CB8AC3E}">
        <p14:creationId xmlns:p14="http://schemas.microsoft.com/office/powerpoint/2010/main" val="1484116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Опис програмного забезпечення, що було використано у дослідженні</a:t>
            </a:r>
            <a:endParaRPr sz="3200"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217098"/>
            <a:ext cx="8520600" cy="3142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uk-UA" sz="1400" b="1" dirty="0"/>
              <a:t>Інші технології:</a:t>
            </a:r>
          </a:p>
          <a:p>
            <a:pPr marL="0" indent="0">
              <a:buNone/>
            </a:pPr>
            <a:r>
              <a:rPr lang="en-US" sz="1400" dirty="0"/>
              <a:t>Redis — </a:t>
            </a:r>
            <a:r>
              <a:rPr lang="uk-UA" sz="1400" dirty="0"/>
              <a:t>кешування токенів для для зниження навантаження на </a:t>
            </a:r>
            <a:r>
              <a:rPr lang="en-US" sz="1400" dirty="0"/>
              <a:t>Azure Blob Storage</a:t>
            </a:r>
            <a:endParaRPr lang="uk-UA" sz="1400" dirty="0"/>
          </a:p>
          <a:p>
            <a:pPr marL="0" indent="0">
              <a:buNone/>
            </a:pPr>
            <a:r>
              <a:rPr lang="en-US" sz="1400" dirty="0" err="1"/>
              <a:t>flutter_map</a:t>
            </a:r>
            <a:r>
              <a:rPr lang="en-US" sz="1400" dirty="0"/>
              <a:t>(OSM)— </a:t>
            </a:r>
            <a:r>
              <a:rPr lang="uk-UA" sz="1400" dirty="0"/>
              <a:t>відображення мапи з маркерами локацій</a:t>
            </a:r>
          </a:p>
          <a:p>
            <a:pPr marL="0" indent="0">
              <a:buNone/>
            </a:pPr>
            <a:r>
              <a:rPr lang="en-US" sz="1400" dirty="0"/>
              <a:t>STOMP/WebSocket — </a:t>
            </a:r>
            <a:r>
              <a:rPr lang="uk-UA" sz="1400" dirty="0"/>
              <a:t>реалізація чату в реальному часі</a:t>
            </a:r>
          </a:p>
          <a:p>
            <a:pPr marL="0" indent="0">
              <a:buNone/>
            </a:pPr>
            <a:r>
              <a:rPr lang="en-US" sz="1400" dirty="0"/>
              <a:t>JWT (JSON Web Token) — </a:t>
            </a:r>
            <a:r>
              <a:rPr lang="uk-UA" sz="1400" dirty="0"/>
              <a:t>автентифікація та авторизація</a:t>
            </a:r>
            <a:endParaRPr lang="en-US" sz="1400" dirty="0"/>
          </a:p>
          <a:p>
            <a:pPr marL="0" indent="0">
              <a:buNone/>
            </a:pPr>
            <a:endParaRPr lang="uk-UA" sz="1400" dirty="0"/>
          </a:p>
          <a:p>
            <a:pPr marL="0" indent="0">
              <a:lnSpc>
                <a:spcPct val="150000"/>
              </a:lnSpc>
              <a:buNone/>
            </a:pPr>
            <a:r>
              <a:rPr lang="uk-UA" sz="1400" b="1" dirty="0"/>
              <a:t>Середовища розробки:</a:t>
            </a:r>
          </a:p>
          <a:p>
            <a:pPr marL="0" indent="0">
              <a:buNone/>
            </a:pPr>
            <a:r>
              <a:rPr lang="en-US" sz="1400" dirty="0"/>
              <a:t>IntelliJ IDEA, Android Studio</a:t>
            </a:r>
            <a:r>
              <a:rPr lang="uk-UA" sz="1400" dirty="0"/>
              <a:t>(</a:t>
            </a:r>
            <a:r>
              <a:rPr lang="en-US" sz="1400" dirty="0"/>
              <a:t>Android Virtual Device</a:t>
            </a:r>
            <a:r>
              <a:rPr lang="uk-UA" sz="1400" dirty="0"/>
              <a:t>)</a:t>
            </a:r>
            <a:r>
              <a:rPr lang="en-US" sz="1400" dirty="0"/>
              <a:t>, VS Code — </a:t>
            </a:r>
            <a:r>
              <a:rPr lang="uk-UA" sz="1400" dirty="0"/>
              <a:t>розробка і налагодження серверу та клієнту</a:t>
            </a: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створенного програмного забезпечення</a:t>
            </a:r>
            <a:endParaRPr sz="3200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5793E29-B257-3CCE-965C-89065093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5097" y="689615"/>
            <a:ext cx="6714083" cy="39607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Дизайн системи</a:t>
            </a:r>
            <a:endParaRPr sz="3200" dirty="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0326C74-47D9-ADCD-4772-E3C767D4E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68925" y="1278016"/>
            <a:ext cx="7247497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fontAlgn="base" latinLnBrk="0">
              <a:lnSpc>
                <a:spcPct val="200000"/>
              </a:lnSpc>
              <a:buNone/>
              <a:tabLst/>
            </a:pPr>
            <a:r>
              <a:rPr lang="en-US" altLang="en-US" sz="1400" b="1" dirty="0" err="1"/>
              <a:t>Клієнт</a:t>
            </a:r>
            <a:r>
              <a:rPr lang="en-US" altLang="en-US" sz="1400" b="1" dirty="0"/>
              <a:t>: </a:t>
            </a:r>
            <a:r>
              <a:rPr lang="en-US" altLang="en-US" sz="1400" dirty="0"/>
              <a:t>Flutter-</a:t>
            </a:r>
            <a:r>
              <a:rPr lang="en-US" altLang="en-US" sz="1400" dirty="0" err="1"/>
              <a:t>додаток</a:t>
            </a:r>
            <a:r>
              <a:rPr lang="en-US" altLang="en-US" sz="1400" dirty="0"/>
              <a:t> з </a:t>
            </a:r>
            <a:r>
              <a:rPr lang="en-US" altLang="en-US" sz="1400" dirty="0" err="1"/>
              <a:t>сервісами</a:t>
            </a:r>
            <a:r>
              <a:rPr lang="en-US" altLang="en-US" sz="1400" dirty="0"/>
              <a:t> </a:t>
            </a:r>
            <a:r>
              <a:rPr lang="en-US" altLang="en-US" sz="1400" dirty="0" err="1"/>
              <a:t>для</a:t>
            </a:r>
            <a:r>
              <a:rPr lang="en-US" altLang="en-US" sz="1400" dirty="0"/>
              <a:t> </a:t>
            </a:r>
            <a:r>
              <a:rPr lang="en-US" altLang="en-US" sz="1400" dirty="0" err="1"/>
              <a:t>користувачів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собак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подій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чату</a:t>
            </a:r>
            <a:r>
              <a:rPr lang="en-US" altLang="en-US" sz="1400" dirty="0"/>
              <a:t> й swipe.</a:t>
            </a:r>
          </a:p>
          <a:p>
            <a:pPr marL="0" lvl="0" indent="0" defTabSz="914400" fontAlgn="base" latinLnBrk="0">
              <a:lnSpc>
                <a:spcPct val="200000"/>
              </a:lnSpc>
              <a:buNone/>
              <a:tabLst/>
            </a:pPr>
            <a:r>
              <a:rPr lang="en-US" altLang="en-US" sz="1400" b="1" dirty="0" err="1"/>
              <a:t>Сервер</a:t>
            </a:r>
            <a:r>
              <a:rPr lang="en-US" altLang="en-US" sz="1400" b="1" dirty="0"/>
              <a:t>: </a:t>
            </a:r>
            <a:r>
              <a:rPr lang="en-US" altLang="en-US" sz="1400" dirty="0"/>
              <a:t>Spring Boot, REST-</a:t>
            </a:r>
            <a:r>
              <a:rPr lang="en-US" altLang="en-US" sz="1400" dirty="0" err="1"/>
              <a:t>контролери</a:t>
            </a:r>
            <a:r>
              <a:rPr lang="en-US" altLang="en-US" sz="1400" dirty="0"/>
              <a:t> + WebSocket, </a:t>
            </a:r>
            <a:r>
              <a:rPr lang="en-US" altLang="en-US" sz="1400" dirty="0" err="1"/>
              <a:t>сервісний</a:t>
            </a:r>
            <a:r>
              <a:rPr lang="en-US" altLang="en-US" sz="1400" dirty="0"/>
              <a:t> </a:t>
            </a:r>
            <a:r>
              <a:rPr lang="en-US" altLang="en-US" sz="1400" dirty="0" err="1"/>
              <a:t>шар</a:t>
            </a:r>
            <a:r>
              <a:rPr lang="en-US" altLang="en-US" sz="1400" dirty="0"/>
              <a:t> і </a:t>
            </a:r>
            <a:r>
              <a:rPr lang="en-US" altLang="en-US" sz="1400" dirty="0" err="1"/>
              <a:t>репозиторії</a:t>
            </a:r>
            <a:r>
              <a:rPr lang="en-US" altLang="en-US" sz="1400" dirty="0"/>
              <a:t>.</a:t>
            </a:r>
          </a:p>
          <a:p>
            <a:pPr marL="0" lvl="0" indent="0" defTabSz="914400" fontAlgn="base" latinLnBrk="0">
              <a:lnSpc>
                <a:spcPct val="200000"/>
              </a:lnSpc>
              <a:buNone/>
              <a:tabLst/>
            </a:pPr>
            <a:r>
              <a:rPr lang="en-US" altLang="en-US" sz="1400" b="1" dirty="0" err="1"/>
              <a:t>Інфраструктура</a:t>
            </a:r>
            <a:r>
              <a:rPr lang="en-US" altLang="en-US" sz="1400" b="1" dirty="0"/>
              <a:t>: </a:t>
            </a:r>
            <a:r>
              <a:rPr lang="en-US" altLang="en-US" sz="1400" dirty="0"/>
              <a:t>PostgreSQL (з </a:t>
            </a:r>
            <a:r>
              <a:rPr lang="en-US" altLang="en-US" sz="1400" dirty="0" err="1"/>
              <a:t>PostGIS</a:t>
            </a:r>
            <a:r>
              <a:rPr lang="en-US" altLang="en-US" sz="1400" dirty="0"/>
              <a:t>), Redis, Azure Blob Storage.</a:t>
            </a:r>
          </a:p>
          <a:p>
            <a:pPr marL="0" lvl="0" indent="0" defTabSz="914400" fontAlgn="base" latinLnBrk="0">
              <a:lnSpc>
                <a:spcPct val="200000"/>
              </a:lnSpc>
              <a:buNone/>
              <a:tabLst/>
            </a:pPr>
            <a:r>
              <a:rPr lang="en-US" altLang="en-US" sz="1400" b="1" dirty="0" err="1"/>
              <a:t>Комунікація</a:t>
            </a:r>
            <a:r>
              <a:rPr lang="en-US" altLang="en-US" sz="1400" b="1" dirty="0"/>
              <a:t>: </a:t>
            </a:r>
            <a:r>
              <a:rPr lang="en-US" altLang="en-US" sz="1400" dirty="0" err="1"/>
              <a:t>через</a:t>
            </a:r>
            <a:r>
              <a:rPr lang="en-US" altLang="en-US" sz="1400" dirty="0"/>
              <a:t> HTTP </a:t>
            </a:r>
            <a:r>
              <a:rPr lang="en-US" altLang="en-US" sz="1400" dirty="0" err="1"/>
              <a:t>та</a:t>
            </a:r>
            <a:r>
              <a:rPr lang="en-US" altLang="en-US" sz="1400" dirty="0"/>
              <a:t> STOMP/WebSocket.</a:t>
            </a:r>
          </a:p>
          <a:p>
            <a:pPr marL="0" lvl="0" indent="0" defTabSz="914400" fontAlgn="base" latinLnBrk="0">
              <a:lnSpc>
                <a:spcPct val="200000"/>
              </a:lnSpc>
              <a:buNone/>
              <a:tabLst/>
            </a:pPr>
            <a:r>
              <a:rPr lang="en-US" altLang="en-US" sz="1400" b="1" dirty="0" err="1"/>
              <a:t>Взаємодія</a:t>
            </a:r>
            <a:r>
              <a:rPr lang="en-US" altLang="en-US" sz="1400" b="1" dirty="0"/>
              <a:t>: </a:t>
            </a:r>
            <a:r>
              <a:rPr lang="en-US" altLang="en-US" sz="1400" dirty="0" err="1"/>
              <a:t>клієнт</a:t>
            </a:r>
            <a:r>
              <a:rPr lang="en-US" altLang="en-US" sz="1400" dirty="0"/>
              <a:t> </a:t>
            </a:r>
            <a:r>
              <a:rPr lang="en-US" altLang="en-US" sz="1400" dirty="0" err="1"/>
              <a:t>через</a:t>
            </a:r>
            <a:r>
              <a:rPr lang="en-US" altLang="en-US" sz="1400" dirty="0"/>
              <a:t> </a:t>
            </a:r>
            <a:r>
              <a:rPr lang="en-US" altLang="en-US" sz="1400" dirty="0" err="1"/>
              <a:t>HttpClient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викликає</a:t>
            </a:r>
            <a:r>
              <a:rPr lang="en-US" altLang="en-US" sz="1400" dirty="0"/>
              <a:t> API, WebSocket — </a:t>
            </a:r>
            <a:r>
              <a:rPr lang="en-US" altLang="en-US" sz="1400" dirty="0" err="1"/>
              <a:t>для</a:t>
            </a:r>
            <a:r>
              <a:rPr lang="en-US" altLang="en-US" sz="1400" dirty="0"/>
              <a:t> </a:t>
            </a:r>
            <a:r>
              <a:rPr lang="en-US" altLang="en-US" sz="1400" dirty="0" err="1"/>
              <a:t>чату</a:t>
            </a:r>
            <a:r>
              <a:rPr lang="en-US" altLang="en-US" sz="1400" dirty="0"/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презентації до кв_р_бакалавра-2025</Template>
  <TotalTime>465</TotalTime>
  <Words>602</Words>
  <Application>Microsoft Office PowerPoint</Application>
  <PresentationFormat>On-screen Show (16:9)</PresentationFormat>
  <Paragraphs>137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Times New Roman</vt:lpstr>
      <vt:lpstr>Arial</vt:lpstr>
      <vt:lpstr>Economica</vt:lpstr>
      <vt:lpstr>Open Sans</vt:lpstr>
      <vt:lpstr>Шаблон презентації кваліфікаційної роботи магістрів</vt:lpstr>
      <vt:lpstr>Програмна система для  взаємодії власників собак</vt:lpstr>
      <vt:lpstr>Мета роботи</vt:lpstr>
      <vt:lpstr>Аналіз проблеми</vt:lpstr>
      <vt:lpstr>Постановка задачі та опис системи</vt:lpstr>
      <vt:lpstr>Вибір технологій розробки </vt:lpstr>
      <vt:lpstr>Вибір технологій розробки </vt:lpstr>
      <vt:lpstr>Опис програмного забезпечення, що було використано у дослідженні</vt:lpstr>
      <vt:lpstr>Архітектура створенного програмного забезпечення</vt:lpstr>
      <vt:lpstr>Дизайн системи</vt:lpstr>
      <vt:lpstr>Приклад реалізації</vt:lpstr>
      <vt:lpstr>Приклад реалізації</vt:lpstr>
      <vt:lpstr>Приклад реалізації</vt:lpstr>
      <vt:lpstr>Приклад реалізації</vt:lpstr>
      <vt:lpstr>Інтерфейс користувача </vt:lpstr>
      <vt:lpstr>Інтерфейс користувача </vt:lpstr>
      <vt:lpstr>Тестування</vt:lpstr>
      <vt:lpstr>Підсумки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Семененко Костянтин</dc:creator>
  <cp:lastModifiedBy>Семененко Костянтин</cp:lastModifiedBy>
  <cp:revision>14</cp:revision>
  <dcterms:created xsi:type="dcterms:W3CDTF">2025-06-24T16:22:03Z</dcterms:created>
  <dcterms:modified xsi:type="dcterms:W3CDTF">2025-06-25T18:59:55Z</dcterms:modified>
</cp:coreProperties>
</file>